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23" r:id="rId2"/>
    <p:sldId id="393" r:id="rId3"/>
    <p:sldId id="395" r:id="rId4"/>
    <p:sldId id="411" r:id="rId5"/>
    <p:sldId id="456" r:id="rId6"/>
    <p:sldId id="453" r:id="rId7"/>
    <p:sldId id="414" r:id="rId8"/>
    <p:sldId id="448" r:id="rId9"/>
    <p:sldId id="449" r:id="rId10"/>
    <p:sldId id="455" r:id="rId11"/>
    <p:sldId id="463" r:id="rId12"/>
    <p:sldId id="459" r:id="rId13"/>
    <p:sldId id="460" r:id="rId14"/>
    <p:sldId id="461" r:id="rId15"/>
    <p:sldId id="462" r:id="rId16"/>
    <p:sldId id="424" r:id="rId17"/>
    <p:sldId id="458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110" d="100"/>
          <a:sy n="110" d="100"/>
        </p:scale>
        <p:origin x="-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13EA7-7730-A74E-85E5-C4137B57F639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EE08E-52B9-2545-A9CF-6D863B522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1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4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74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2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84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8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5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53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8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54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2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97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DD262-001E-8749-9054-06B972E5B10C}" type="datetimeFigureOut">
              <a:rPr lang="fr-FR" smtClean="0"/>
              <a:t>16/05/17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46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climaf@meteo.fr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limaf.readthedocs.io/en/lates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59714"/>
            <a:ext cx="9144000" cy="32819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411029" y="1159715"/>
            <a:ext cx="4847335" cy="328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11" y="4185524"/>
            <a:ext cx="1142432" cy="512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" y="2853524"/>
            <a:ext cx="9144000" cy="1125578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7" name="Image 16" descr="Logo-Converg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03" y="6376981"/>
            <a:ext cx="2759909" cy="41123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02082" y="2835145"/>
            <a:ext cx="7103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CliMAF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</a:t>
            </a:r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Earth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System Model Evaluation Platform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87059" y="4911639"/>
            <a:ext cx="4664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Evaluating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comparing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a set of simulations/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models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on 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Ciclad</a:t>
            </a:r>
            <a:endParaRPr lang="fr-FR" sz="2000" b="1" dirty="0" smtClean="0">
              <a:solidFill>
                <a:srgbClr val="000000"/>
              </a:solidFill>
              <a:latin typeface="Avenir Book"/>
              <a:cs typeface="Avenir Book"/>
            </a:endParaRPr>
          </a:p>
          <a:p>
            <a:pPr algn="ctr"/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6246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1582200"/>
            <a:ext cx="87945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Install the C-ESM-EP and setup a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(as </a:t>
            </a:r>
            <a:r>
              <a:rPr lang="fr-FR" sz="1600" dirty="0" err="1" smtClean="0">
                <a:latin typeface="Avenir Book"/>
                <a:cs typeface="Avenir Book"/>
              </a:rPr>
              <a:t>seen</a:t>
            </a:r>
            <a:r>
              <a:rPr lang="fr-FR" sz="1600" dirty="0" smtClean="0">
                <a:latin typeface="Avenir Book"/>
                <a:cs typeface="Avenir Book"/>
              </a:rPr>
              <a:t> for the C-ESM-EP)</a:t>
            </a: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Go </a:t>
            </a:r>
            <a:r>
              <a:rPr lang="fr-FR" sz="1600" dirty="0" err="1" smtClean="0">
                <a:latin typeface="Avenir Book"/>
                <a:cs typeface="Avenir Book"/>
              </a:rPr>
              <a:t>into</a:t>
            </a:r>
            <a:r>
              <a:rPr lang="fr-FR" sz="1600" dirty="0" smtClean="0">
                <a:latin typeface="Avenir Book"/>
                <a:cs typeface="Avenir Book"/>
              </a:rPr>
              <a:t> the directory of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endParaRPr lang="fr-FR" sz="1600" dirty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cd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</a:p>
          <a:p>
            <a:r>
              <a:rPr lang="fr-FR" sz="1400" dirty="0" smtClean="0">
                <a:latin typeface="Courier"/>
                <a:cs typeface="Courier"/>
              </a:rPr>
              <a:t>	vi </a:t>
            </a:r>
            <a:r>
              <a:rPr lang="fr-FR" sz="1400" dirty="0" err="1" smtClean="0">
                <a:latin typeface="Courier"/>
                <a:cs typeface="Courier"/>
              </a:rPr>
              <a:t>datasets_setup.py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fr-FR" sz="1600" dirty="0" smtClean="0">
                <a:latin typeface="Avenir Book"/>
                <a:cs typeface="Avenir Book"/>
              </a:rPr>
              <a:t>Edit the Atlas Explorer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 to setup </a:t>
            </a:r>
            <a:r>
              <a:rPr lang="fr-FR" sz="1600" dirty="0" err="1" smtClean="0">
                <a:latin typeface="Avenir Book"/>
                <a:cs typeface="Avenir Book"/>
              </a:rPr>
              <a:t>what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vi 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params_AtlasExplorer.py</a:t>
            </a:r>
            <a:endParaRPr lang="fr-FR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sz="1600" dirty="0" smtClean="0">
                <a:latin typeface="Avenir Book"/>
                <a:cs typeface="Avenir Book"/>
              </a:rPr>
              <a:t>Run the Atlas Explorer </a:t>
            </a:r>
            <a:r>
              <a:rPr lang="fr-FR" sz="1600" dirty="0" err="1" smtClean="0">
                <a:latin typeface="Avenir Book"/>
                <a:cs typeface="Avenir Book"/>
              </a:rPr>
              <a:t>interactively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400" dirty="0" smtClean="0">
                <a:latin typeface="Courier"/>
                <a:cs typeface="Courier"/>
              </a:rPr>
              <a:t>	./</a:t>
            </a:r>
            <a:r>
              <a:rPr lang="fr-FR" sz="1400" dirty="0" err="1" smtClean="0">
                <a:latin typeface="Courier"/>
                <a:cs typeface="Courier"/>
              </a:rPr>
              <a:t>job_C</a:t>
            </a:r>
            <a:r>
              <a:rPr lang="fr-FR" sz="1400" dirty="0" smtClean="0">
                <a:latin typeface="Courier"/>
                <a:cs typeface="Courier"/>
              </a:rPr>
              <a:t>-ESM-</a:t>
            </a:r>
            <a:r>
              <a:rPr lang="fr-FR" sz="1400" dirty="0" err="1" smtClean="0">
                <a:latin typeface="Courier"/>
                <a:cs typeface="Courier"/>
              </a:rPr>
              <a:t>EP.py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>
                <a:latin typeface="Avenir Book"/>
                <a:cs typeface="Avenir Book"/>
              </a:rPr>
              <a:t>results</a:t>
            </a:r>
            <a:r>
              <a:rPr lang="fr-FR" sz="1600" dirty="0">
                <a:latin typeface="Avenir Book"/>
                <a:cs typeface="Avenir Book"/>
              </a:rPr>
              <a:t> on the URL </a:t>
            </a:r>
            <a:r>
              <a:rPr lang="fr-FR" sz="1600" dirty="0" err="1">
                <a:latin typeface="Avenir Book"/>
                <a:cs typeface="Avenir Book"/>
              </a:rPr>
              <a:t>returned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at</a:t>
            </a:r>
            <a:r>
              <a:rPr lang="fr-FR" sz="1600" dirty="0">
                <a:latin typeface="Avenir Book"/>
                <a:cs typeface="Avenir Book"/>
              </a:rPr>
              <a:t> the end of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400" dirty="0" smtClean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fr-FR" sz="1600" dirty="0" smtClean="0">
                <a:latin typeface="Avenir Book"/>
                <a:cs typeface="Avenir Book"/>
              </a:rPr>
              <a:t>Or </a:t>
            </a:r>
            <a:r>
              <a:rPr lang="fr-FR" sz="1600" dirty="0" err="1" smtClean="0">
                <a:latin typeface="Avenir Book"/>
                <a:cs typeface="Avenir Book"/>
              </a:rPr>
              <a:t>submit</a:t>
            </a:r>
            <a:r>
              <a:rPr lang="fr-FR" sz="1600" dirty="0" smtClean="0">
                <a:latin typeface="Avenir Book"/>
                <a:cs typeface="Avenir Book"/>
              </a:rPr>
              <a:t> a job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main directory:</a:t>
            </a:r>
          </a:p>
          <a:p>
            <a:r>
              <a:rPr lang="fr-FR" sz="1400" dirty="0" smtClean="0">
                <a:latin typeface="Courier"/>
                <a:cs typeface="Courier"/>
              </a:rPr>
              <a:t>	cd ../</a:t>
            </a:r>
          </a:p>
          <a:p>
            <a:r>
              <a:rPr lang="fr-FR" sz="1400" dirty="0" smtClean="0">
                <a:latin typeface="Courier"/>
                <a:cs typeface="Courier"/>
              </a:rPr>
              <a:t>	python </a:t>
            </a:r>
            <a:r>
              <a:rPr lang="fr-FR" sz="1400" dirty="0" err="1" smtClean="0">
                <a:latin typeface="Courier"/>
                <a:cs typeface="Courier"/>
              </a:rPr>
              <a:t>run_C</a:t>
            </a:r>
            <a:r>
              <a:rPr lang="fr-FR" sz="1400" dirty="0" smtClean="0">
                <a:latin typeface="Courier"/>
                <a:cs typeface="Courier"/>
              </a:rPr>
              <a:t>-ESM-</a:t>
            </a:r>
            <a:r>
              <a:rPr lang="fr-FR" sz="1400" dirty="0" err="1" smtClean="0">
                <a:latin typeface="Courier"/>
                <a:cs typeface="Courier"/>
              </a:rPr>
              <a:t>EP.py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/ 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Atlas Explorer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The quick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way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use Atlas Explorer 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Ciclad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9963" y="2375730"/>
            <a:ext cx="8180915" cy="44815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49963" y="5362203"/>
            <a:ext cx="8180915" cy="464855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49963" y="3245306"/>
            <a:ext cx="8180915" cy="31069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9963" y="3950529"/>
            <a:ext cx="8180915" cy="31069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89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7-01-24 à 19.3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5" y="2002475"/>
            <a:ext cx="8581814" cy="38216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9839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3" name="Image 2" descr="Capture d’écran 2017-02-06 à 19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494000"/>
            <a:ext cx="6120000" cy="52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Select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‘s’</a:t>
            </a: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4724858" y="5242912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355751" y="4400812"/>
            <a:ext cx="333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Select the images by putting the mouse over the plots and </a:t>
            </a:r>
            <a:r>
              <a:rPr lang="fr-FR" sz="1600" dirty="0" err="1" smtClean="0">
                <a:latin typeface="Avenir Book"/>
                <a:cs typeface="Avenir Book"/>
              </a:rPr>
              <a:t>press</a:t>
            </a:r>
            <a:r>
              <a:rPr lang="fr-FR" sz="1600" dirty="0" smtClean="0">
                <a:latin typeface="Avenir Book"/>
                <a:cs typeface="Avenir Book"/>
              </a:rPr>
              <a:t> ‘s’ (for ‘select’)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A black line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drawn</a:t>
            </a:r>
            <a:r>
              <a:rPr lang="fr-FR" sz="1600" dirty="0" smtClean="0">
                <a:latin typeface="Avenir Book"/>
                <a:cs typeface="Avenir Book"/>
              </a:rPr>
              <a:t> over the </a:t>
            </a:r>
            <a:r>
              <a:rPr lang="fr-FR" sz="1600" dirty="0" err="1" smtClean="0">
                <a:latin typeface="Avenir Book"/>
                <a:cs typeface="Avenir Book"/>
              </a:rPr>
              <a:t>selected</a:t>
            </a:r>
            <a:r>
              <a:rPr lang="fr-FR" sz="1600" dirty="0" smtClean="0">
                <a:latin typeface="Avenir Book"/>
                <a:cs typeface="Avenir Book"/>
              </a:rPr>
              <a:t> plots</a:t>
            </a:r>
            <a:endParaRPr lang="fr-FR" sz="16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9733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Select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‘s’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7003106" y="6434497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762942" y="5158274"/>
            <a:ext cx="20082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Click on the </a:t>
            </a:r>
            <a:r>
              <a:rPr lang="fr-FR" sz="1600" dirty="0" err="1" smtClean="0">
                <a:latin typeface="Avenir Book"/>
                <a:cs typeface="Avenir Book"/>
              </a:rPr>
              <a:t>bottom</a:t>
            </a:r>
            <a:r>
              <a:rPr lang="fr-FR" sz="1600" dirty="0" smtClean="0">
                <a:latin typeface="Avenir Book"/>
                <a:cs typeface="Avenir Book"/>
              </a:rPr>
              <a:t> right </a:t>
            </a:r>
            <a:r>
              <a:rPr lang="fr-FR" sz="1600" dirty="0" err="1" smtClean="0">
                <a:latin typeface="Avenir Book"/>
                <a:cs typeface="Avenir Book"/>
              </a:rPr>
              <a:t>icon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  <a:endParaRPr lang="fr-FR" sz="16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93773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2-06 à 19.06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22" y="1524000"/>
            <a:ext cx="6105034" cy="52294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94356" y="4124497"/>
            <a:ext cx="2008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Here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is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your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selection</a:t>
            </a:r>
            <a:r>
              <a:rPr lang="fr-FR" sz="1600" b="1" dirty="0" smtClean="0">
                <a:latin typeface="Avenir Medium"/>
                <a:cs typeface="Avenir Medium"/>
              </a:rPr>
              <a:t> of plots!</a:t>
            </a: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Control the </a:t>
            </a:r>
            <a:r>
              <a:rPr lang="fr-FR" sz="1600" dirty="0" err="1" smtClean="0">
                <a:latin typeface="Avenir Book"/>
                <a:cs typeface="Avenir Book"/>
              </a:rPr>
              <a:t>number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columns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slider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80051" y="5401770"/>
            <a:ext cx="2918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switch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their</a:t>
            </a:r>
            <a:r>
              <a:rPr lang="fr-FR" sz="1600" dirty="0" smtClean="0">
                <a:latin typeface="Avenir Book"/>
                <a:cs typeface="Avenir Book"/>
              </a:rPr>
              <a:t> positions by </a:t>
            </a:r>
            <a:r>
              <a:rPr lang="fr-FR" sz="1600" dirty="0" err="1" smtClean="0">
                <a:latin typeface="Avenir Book"/>
                <a:cs typeface="Avenir Book"/>
              </a:rPr>
              <a:t>dragging</a:t>
            </a:r>
            <a:r>
              <a:rPr lang="fr-FR" sz="1600" dirty="0" smtClean="0">
                <a:latin typeface="Avenir Book"/>
                <a:cs typeface="Avenir Book"/>
              </a:rPr>
              <a:t> the image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position of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choice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Flèche vers la gauche 10"/>
          <p:cNvSpPr/>
          <p:nvPr/>
        </p:nvSpPr>
        <p:spPr>
          <a:xfrm rot="3126717">
            <a:off x="5304988" y="3259326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6246124" y="5730076"/>
            <a:ext cx="295325" cy="44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0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2031779"/>
            <a:ext cx="9144000" cy="240506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961675" y="2031779"/>
            <a:ext cx="3552195" cy="240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09" y="4306653"/>
            <a:ext cx="1142432" cy="5123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664081" y="3171378"/>
            <a:ext cx="590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venir Medium"/>
                <a:cs typeface="Avenir Medium"/>
              </a:rPr>
              <a:t>Questions? </a:t>
            </a:r>
            <a:r>
              <a:rPr lang="fr-FR" sz="2400" dirty="0" err="1">
                <a:solidFill>
                  <a:schemeClr val="bg1"/>
                </a:solidFill>
                <a:latin typeface="Avenir Medium"/>
                <a:cs typeface="Avenir Medium"/>
              </a:rPr>
              <a:t>j</a:t>
            </a:r>
            <a:r>
              <a:rPr lang="fr-FR" sz="24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erome.servonnat@lsce.ipsl.fr</a:t>
            </a:r>
            <a:endParaRPr lang="fr-FR" sz="24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" y="3128088"/>
            <a:ext cx="9144000" cy="711575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5165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3131" y="680699"/>
            <a:ext cx="822498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venir Medium"/>
                <a:cs typeface="Avenir Medium"/>
              </a:rPr>
              <a:t>The </a:t>
            </a:r>
            <a:r>
              <a:rPr lang="fr-FR" sz="2000" dirty="0" err="1" smtClean="0">
                <a:latin typeface="Avenir Medium"/>
                <a:cs typeface="Avenir Medium"/>
              </a:rPr>
              <a:t>CliMAF</a:t>
            </a:r>
            <a:r>
              <a:rPr lang="fr-FR" sz="2000" dirty="0" smtClean="0">
                <a:latin typeface="Avenir Medium"/>
                <a:cs typeface="Avenir Medium"/>
              </a:rPr>
              <a:t> </a:t>
            </a:r>
            <a:r>
              <a:rPr lang="fr-FR" sz="2000" dirty="0" err="1" smtClean="0">
                <a:latin typeface="Avenir Medium"/>
                <a:cs typeface="Avenir Medium"/>
              </a:rPr>
              <a:t>Earth</a:t>
            </a:r>
            <a:r>
              <a:rPr lang="fr-FR" sz="2000" dirty="0" smtClean="0">
                <a:latin typeface="Avenir Medium"/>
                <a:cs typeface="Avenir Medium"/>
              </a:rPr>
              <a:t> System Model Evaluation Platform, 2017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J. Servonnat, S. </a:t>
            </a:r>
            <a:r>
              <a:rPr lang="fr-FR" dirty="0" err="1" smtClean="0">
                <a:latin typeface="Avenir Book"/>
                <a:cs typeface="Avenir Book"/>
              </a:rPr>
              <a:t>Sénési</a:t>
            </a:r>
            <a:r>
              <a:rPr lang="fr-FR" dirty="0" smtClean="0">
                <a:latin typeface="Avenir Book"/>
                <a:cs typeface="Avenir Book"/>
              </a:rPr>
              <a:t>, L. Vignon, O. Marti, P. </a:t>
            </a:r>
            <a:r>
              <a:rPr lang="fr-FR" dirty="0" err="1" smtClean="0">
                <a:latin typeface="Avenir Book"/>
                <a:cs typeface="Avenir Book"/>
              </a:rPr>
              <a:t>Brockmann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err="1" smtClean="0">
                <a:latin typeface="Avenir Medium"/>
                <a:cs typeface="Avenir Medium"/>
              </a:rPr>
              <a:t>Contributors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, I. </a:t>
            </a:r>
            <a:r>
              <a:rPr lang="fr-FR" dirty="0" err="1" smtClean="0">
                <a:latin typeface="Avenir Book"/>
                <a:cs typeface="Avenir Book"/>
              </a:rPr>
              <a:t>Musat</a:t>
            </a:r>
            <a:r>
              <a:rPr lang="fr-FR" dirty="0" smtClean="0">
                <a:latin typeface="Avenir Book"/>
                <a:cs typeface="Avenir Book"/>
              </a:rPr>
              <a:t>, M.P. Moine, E. Sanchez, M. Chevallier, R. </a:t>
            </a:r>
            <a:r>
              <a:rPr lang="fr-FR" dirty="0" err="1" smtClean="0">
                <a:latin typeface="Avenir Book"/>
                <a:cs typeface="Avenir Book"/>
              </a:rPr>
              <a:t>Msadek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M. Van </a:t>
            </a:r>
            <a:r>
              <a:rPr lang="fr-FR" dirty="0" err="1" smtClean="0">
                <a:latin typeface="Avenir Book"/>
                <a:cs typeface="Avenir Book"/>
              </a:rPr>
              <a:t>Coppenolle</a:t>
            </a:r>
            <a:r>
              <a:rPr lang="fr-FR" dirty="0" smtClean="0">
                <a:latin typeface="Avenir Book"/>
                <a:cs typeface="Avenir Book"/>
              </a:rPr>
              <a:t>, C. Rousset,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Ghattas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Peylin</a:t>
            </a:r>
            <a:r>
              <a:rPr lang="fr-FR" dirty="0" smtClean="0">
                <a:latin typeface="Avenir Book"/>
                <a:cs typeface="Avenir Book"/>
              </a:rPr>
              <a:t>, N. </a:t>
            </a:r>
            <a:r>
              <a:rPr lang="fr-FR" dirty="0" err="1" smtClean="0">
                <a:latin typeface="Avenir Book"/>
                <a:cs typeface="Avenir Book"/>
              </a:rPr>
              <a:t>Vuichard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Cadule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Ducharne</a:t>
            </a:r>
            <a:r>
              <a:rPr lang="fr-FR" dirty="0" smtClean="0">
                <a:latin typeface="Avenir Book"/>
                <a:cs typeface="Avenir Book"/>
              </a:rPr>
              <a:t>, F. Maignan,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smtClean="0">
                <a:latin typeface="Avenir Medium"/>
                <a:cs typeface="Avenir Medium"/>
              </a:rPr>
              <a:t>Beta-</a:t>
            </a:r>
            <a:r>
              <a:rPr lang="fr-FR" b="1" dirty="0" err="1" smtClean="0">
                <a:latin typeface="Avenir Medium"/>
                <a:cs typeface="Avenir Medium"/>
              </a:rPr>
              <a:t>testers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O. Marti,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Braconnot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Sepulchre</a:t>
            </a:r>
            <a:r>
              <a:rPr lang="fr-FR" dirty="0" smtClean="0">
                <a:latin typeface="Avenir Book"/>
                <a:cs typeface="Avenir Book"/>
              </a:rPr>
              <a:t>, M. </a:t>
            </a:r>
            <a:r>
              <a:rPr lang="fr-FR" dirty="0" err="1" smtClean="0">
                <a:latin typeface="Avenir Book"/>
                <a:cs typeface="Avenir Book"/>
              </a:rPr>
              <a:t>Kageyama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r>
              <a:rPr lang="fr-FR" dirty="0" smtClean="0">
                <a:latin typeface="Avenir Book"/>
                <a:cs typeface="Avenir Book"/>
              </a:rPr>
              <a:t>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Cozic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pPr algn="r"/>
            <a:r>
              <a:rPr lang="fr-FR" dirty="0" smtClean="0">
                <a:latin typeface="Avenir Book"/>
                <a:cs typeface="Avenir Book"/>
              </a:rPr>
              <a:t>The </a:t>
            </a:r>
            <a:r>
              <a:rPr lang="fr-FR" dirty="0" err="1" smtClean="0">
                <a:latin typeface="Avenir Book"/>
                <a:cs typeface="Avenir Book"/>
              </a:rPr>
              <a:t>authors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would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like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give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special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credit</a:t>
            </a:r>
            <a:r>
              <a:rPr lang="fr-FR" dirty="0" smtClean="0">
                <a:latin typeface="Avenir Book"/>
                <a:cs typeface="Avenir Book"/>
              </a:rPr>
              <a:t> to A. </a:t>
            </a:r>
            <a:r>
              <a:rPr lang="fr-FR" dirty="0" err="1" smtClean="0">
                <a:latin typeface="Avenir Book"/>
                <a:cs typeface="Avenir Book"/>
              </a:rPr>
              <a:t>Voldoire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showing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CliMAF</a:t>
            </a:r>
            <a:r>
              <a:rPr lang="fr-FR" dirty="0" smtClean="0">
                <a:latin typeface="Avenir Book"/>
                <a:cs typeface="Avenir Book"/>
              </a:rPr>
              <a:t>, and to 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 and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team for the structure of the C-ESM-EP </a:t>
            </a:r>
            <a:r>
              <a:rPr lang="fr-FR" dirty="0" err="1" smtClean="0">
                <a:latin typeface="Avenir Book"/>
                <a:cs typeface="Avenir Book"/>
              </a:rPr>
              <a:t>that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largely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inspired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evaluation</a:t>
            </a:r>
            <a:r>
              <a:rPr lang="fr-FR" dirty="0" smtClean="0">
                <a:latin typeface="Avenir Book"/>
                <a:cs typeface="Avenir Book"/>
              </a:rPr>
              <a:t> atlas.</a:t>
            </a:r>
          </a:p>
          <a:p>
            <a:endParaRPr lang="fr-FR" sz="1400" i="1" dirty="0">
              <a:latin typeface="Avenir Book"/>
              <a:cs typeface="Avenir Book"/>
            </a:endParaRPr>
          </a:p>
          <a:p>
            <a:endParaRPr lang="fr-FR" sz="1400" i="1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161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809464" y="2251419"/>
            <a:ext cx="7406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latin typeface="Avenir Book"/>
                <a:cs typeface="Avenir Book"/>
              </a:rPr>
              <a:t>A </a:t>
            </a:r>
            <a:r>
              <a:rPr lang="fr-FR" dirty="0" err="1" smtClean="0">
                <a:latin typeface="Avenir Book"/>
                <a:cs typeface="Avenir Book"/>
              </a:rPr>
              <a:t>predefined</a:t>
            </a:r>
            <a:r>
              <a:rPr lang="fr-FR" dirty="0" smtClean="0">
                <a:latin typeface="Avenir Book"/>
                <a:cs typeface="Avenir Book"/>
              </a:rPr>
              <a:t> – </a:t>
            </a:r>
            <a:r>
              <a:rPr lang="fr-FR" dirty="0" err="1" smtClean="0">
                <a:latin typeface="Avenir Book"/>
                <a:cs typeface="Avenir Book"/>
              </a:rPr>
              <a:t>community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validated</a:t>
            </a:r>
            <a:r>
              <a:rPr lang="fr-FR" dirty="0" smtClean="0">
                <a:latin typeface="Avenir Book"/>
                <a:cs typeface="Avenir Book"/>
              </a:rPr>
              <a:t> (IPSL-CNRM-CERFACS) set of </a:t>
            </a:r>
            <a:r>
              <a:rPr lang="fr-FR" dirty="0" err="1" smtClean="0">
                <a:latin typeface="Avenir Book"/>
                <a:cs typeface="Avenir Book"/>
              </a:rPr>
              <a:t>evaluation</a:t>
            </a:r>
            <a:r>
              <a:rPr lang="fr-FR" dirty="0" smtClean="0">
                <a:latin typeface="Avenir Book"/>
                <a:cs typeface="Avenir Book"/>
              </a:rPr>
              <a:t> diagnostics by component/</a:t>
            </a:r>
            <a:r>
              <a:rPr lang="fr-FR" dirty="0" err="1" smtClean="0">
                <a:latin typeface="Avenir Book"/>
                <a:cs typeface="Avenir Book"/>
              </a:rPr>
              <a:t>thematic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latin typeface="Avenir Book"/>
                <a:cs typeface="Avenir Book"/>
              </a:rPr>
              <a:t>an efficient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systematically</a:t>
            </a:r>
            <a:r>
              <a:rPr lang="fr-FR" dirty="0" smtClean="0">
                <a:latin typeface="Avenir Book"/>
                <a:cs typeface="Avenir Book"/>
              </a:rPr>
              <a:t> compare </a:t>
            </a:r>
            <a:r>
              <a:rPr lang="fr-FR" dirty="0" err="1" smtClean="0">
                <a:latin typeface="Avenir Book"/>
                <a:cs typeface="Avenir Book"/>
              </a:rPr>
              <a:t>results</a:t>
            </a:r>
            <a:r>
              <a:rPr lang="fr-FR" dirty="0" smtClean="0">
                <a:latin typeface="Avenir Book"/>
                <a:cs typeface="Avenir Book"/>
              </a:rPr>
              <a:t> of </a:t>
            </a:r>
            <a:r>
              <a:rPr lang="fr-FR" dirty="0" err="1" smtClean="0">
                <a:latin typeface="Avenir Book"/>
                <a:cs typeface="Avenir Book"/>
              </a:rPr>
              <a:t>different</a:t>
            </a:r>
            <a:r>
              <a:rPr lang="fr-FR" dirty="0" smtClean="0">
                <a:latin typeface="Avenir Book"/>
                <a:cs typeface="Avenir Book"/>
              </a:rPr>
              <a:t> simulations </a:t>
            </a:r>
            <a:r>
              <a:rPr lang="fr-FR" dirty="0" err="1" smtClean="0">
                <a:latin typeface="Avenir Book"/>
                <a:cs typeface="Avenir Book"/>
              </a:rPr>
              <a:t>while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benefiting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ways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finess</a:t>
            </a:r>
            <a:r>
              <a:rPr lang="fr-FR" dirty="0" smtClean="0">
                <a:latin typeface="Avenir Book"/>
                <a:cs typeface="Avenir Book"/>
              </a:rPr>
              <a:t> the diagnostics (</a:t>
            </a:r>
            <a:r>
              <a:rPr lang="fr-FR" dirty="0" err="1" smtClean="0">
                <a:latin typeface="Avenir Book"/>
                <a:cs typeface="Avenir Book"/>
              </a:rPr>
              <a:t>choosing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periods</a:t>
            </a:r>
            <a:r>
              <a:rPr lang="fr-FR" dirty="0">
                <a:latin typeface="Avenir Book"/>
                <a:cs typeface="Avenir Book"/>
              </a:rPr>
              <a:t> </a:t>
            </a:r>
            <a:r>
              <a:rPr lang="fr-FR" dirty="0" smtClean="0">
                <a:latin typeface="Avenir Book"/>
                <a:cs typeface="Avenir Book"/>
              </a:rPr>
              <a:t>for a set of diagnostics, </a:t>
            </a:r>
            <a:r>
              <a:rPr lang="fr-FR" dirty="0" err="1" smtClean="0">
                <a:latin typeface="Avenir Book"/>
                <a:cs typeface="Avenir Book"/>
              </a:rPr>
              <a:t>controlling</a:t>
            </a:r>
            <a:r>
              <a:rPr lang="fr-FR" dirty="0" smtClean="0">
                <a:latin typeface="Avenir Book"/>
                <a:cs typeface="Avenir Book"/>
              </a:rPr>
              <a:t> the plot </a:t>
            </a:r>
            <a:r>
              <a:rPr lang="fr-FR" dirty="0" err="1" smtClean="0">
                <a:latin typeface="Avenir Book"/>
                <a:cs typeface="Avenir Book"/>
              </a:rPr>
              <a:t>parameters</a:t>
            </a:r>
            <a:r>
              <a:rPr lang="fr-FR" dirty="0" smtClean="0">
                <a:latin typeface="Avenir Book"/>
                <a:cs typeface="Avenir Book"/>
              </a:rPr>
              <a:t>…)</a:t>
            </a:r>
          </a:p>
          <a:p>
            <a:endParaRPr lang="fr-FR" dirty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latin typeface="Avenir Book"/>
                <a:cs typeface="Avenir Book"/>
              </a:rPr>
              <a:t>a front html page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links to the html pages of the </a:t>
            </a:r>
            <a:r>
              <a:rPr lang="fr-FR" dirty="0" err="1" smtClean="0">
                <a:latin typeface="Avenir Book"/>
                <a:cs typeface="Avenir Book"/>
              </a:rPr>
              <a:t>atlases</a:t>
            </a:r>
            <a:r>
              <a:rPr lang="fr-FR" dirty="0" smtClean="0">
                <a:latin typeface="Avenir Book"/>
                <a:cs typeface="Avenir Book"/>
              </a:rPr>
              <a:t> of the </a:t>
            </a:r>
            <a:r>
              <a:rPr lang="fr-FR" dirty="0" err="1" smtClean="0">
                <a:latin typeface="Avenir Book"/>
                <a:cs typeface="Avenir Book"/>
              </a:rPr>
              <a:t>different</a:t>
            </a:r>
            <a:r>
              <a:rPr lang="fr-FR" dirty="0" smtClean="0">
                <a:latin typeface="Avenir Book"/>
                <a:cs typeface="Avenir Book"/>
              </a:rPr>
              <a:t> components/</a:t>
            </a:r>
            <a:r>
              <a:rPr lang="fr-FR" dirty="0" err="1" smtClean="0">
                <a:latin typeface="Avenir Book"/>
                <a:cs typeface="Avenir Book"/>
              </a:rPr>
              <a:t>thematics</a:t>
            </a:r>
            <a:r>
              <a:rPr lang="fr-FR" dirty="0" smtClean="0">
                <a:latin typeface="Avenir Book"/>
                <a:cs typeface="Avenir Book"/>
              </a:rPr>
              <a:t>.</a:t>
            </a:r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Definition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6124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9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6" y="523077"/>
            <a:ext cx="7510722" cy="534454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8" name="Image 17" descr="Capture d’écran 2017-01-24 à 19.3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50" y="4698961"/>
            <a:ext cx="3701928" cy="1648544"/>
          </a:xfrm>
          <a:prstGeom prst="rect">
            <a:avLst/>
          </a:prstGeom>
        </p:spPr>
      </p:pic>
      <p:pic>
        <p:nvPicPr>
          <p:cNvPr id="3" name="Image 2" descr="Capture d’écran 2017-01-24 à 19.32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43" y="4409626"/>
            <a:ext cx="3249669" cy="1830676"/>
          </a:xfrm>
          <a:prstGeom prst="rect">
            <a:avLst/>
          </a:prstGeom>
        </p:spPr>
      </p:pic>
      <p:pic>
        <p:nvPicPr>
          <p:cNvPr id="10" name="Image 9" descr="Capture d’écran 2017-01-24 à 19.32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01" y="4119188"/>
            <a:ext cx="3348086" cy="1905451"/>
          </a:xfrm>
          <a:prstGeom prst="rect">
            <a:avLst/>
          </a:prstGeom>
        </p:spPr>
      </p:pic>
      <p:pic>
        <p:nvPicPr>
          <p:cNvPr id="11" name="Image 10" descr="Capture d’écran 2017-01-24 à 19.32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92" y="3893512"/>
            <a:ext cx="2746495" cy="1953741"/>
          </a:xfrm>
          <a:prstGeom prst="rect">
            <a:avLst/>
          </a:prstGeom>
        </p:spPr>
      </p:pic>
      <p:pic>
        <p:nvPicPr>
          <p:cNvPr id="13" name="Image 12" descr="Capture d’écran 2017-01-24 à 19.32.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03" y="3624748"/>
            <a:ext cx="2840497" cy="2001095"/>
          </a:xfrm>
          <a:prstGeom prst="rect">
            <a:avLst/>
          </a:prstGeom>
        </p:spPr>
      </p:pic>
      <p:pic>
        <p:nvPicPr>
          <p:cNvPr id="14" name="Image 13" descr="Capture d’écran 2017-01-24 à 19.32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57" y="3320891"/>
            <a:ext cx="3046891" cy="2177470"/>
          </a:xfrm>
          <a:prstGeom prst="rect">
            <a:avLst/>
          </a:prstGeom>
        </p:spPr>
      </p:pic>
      <p:pic>
        <p:nvPicPr>
          <p:cNvPr id="15" name="Image 14" descr="Capture d’écran 2017-01-24 à 19.31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72" y="2960893"/>
            <a:ext cx="3165807" cy="2244698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H="1" flipV="1">
            <a:off x="2644660" y="2989683"/>
            <a:ext cx="2798912" cy="145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383336" y="3175497"/>
            <a:ext cx="2524721" cy="286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2383337" y="3318590"/>
            <a:ext cx="2015866" cy="306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2383337" y="3461683"/>
            <a:ext cx="1619676" cy="431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2349643" y="3632827"/>
            <a:ext cx="1056648" cy="486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 flipV="1">
            <a:off x="2124553" y="3696874"/>
            <a:ext cx="715617" cy="7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2025529" y="3893512"/>
            <a:ext cx="99024" cy="8054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7719" y="2699238"/>
            <a:ext cx="794695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/>
                <a:cs typeface="Avenir Book"/>
              </a:rPr>
              <a:t>The C-ESM-EP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based</a:t>
            </a:r>
            <a:r>
              <a:rPr lang="fr-FR" dirty="0" smtClean="0">
                <a:latin typeface="Avenir Book"/>
                <a:cs typeface="Avenir Book"/>
              </a:rPr>
              <a:t> on </a:t>
            </a:r>
            <a:r>
              <a:rPr lang="fr-FR" b="1" dirty="0" err="1" smtClean="0">
                <a:latin typeface="Avenir Book"/>
                <a:cs typeface="Avenir Book"/>
              </a:rPr>
              <a:t>CliMAF</a:t>
            </a:r>
            <a:r>
              <a:rPr lang="fr-FR" b="1" dirty="0">
                <a:latin typeface="Avenir Book"/>
                <a:cs typeface="Avenir Book"/>
              </a:rPr>
              <a:t> </a:t>
            </a:r>
            <a:r>
              <a:rPr lang="fr-FR" dirty="0">
                <a:latin typeface="Avenir Book"/>
                <a:cs typeface="Avenir Book"/>
              </a:rPr>
              <a:t>(</a:t>
            </a:r>
            <a:r>
              <a:rPr lang="fr-FR" dirty="0">
                <a:latin typeface="Avenir Book"/>
                <a:cs typeface="Avenir Book"/>
                <a:hlinkClick r:id="rId2"/>
              </a:rPr>
              <a:t>http://climaf.readthedocs.io/en/latest</a:t>
            </a:r>
            <a:r>
              <a:rPr lang="fr-FR" dirty="0" smtClean="0">
                <a:latin typeface="Avenir Book"/>
                <a:cs typeface="Avenir Book"/>
                <a:hlinkClick r:id="rId2"/>
              </a:rPr>
              <a:t>/</a:t>
            </a:r>
            <a:r>
              <a:rPr lang="fr-FR" dirty="0" smtClean="0">
                <a:latin typeface="Avenir Book"/>
                <a:cs typeface="Avenir Book"/>
              </a:rPr>
              <a:t>)</a:t>
            </a:r>
            <a:r>
              <a:rPr lang="fr-FR" b="1" dirty="0" smtClean="0">
                <a:latin typeface="Avenir Book"/>
                <a:cs typeface="Avenir Book"/>
              </a:rPr>
              <a:t>,</a:t>
            </a:r>
            <a:r>
              <a:rPr lang="fr-FR" dirty="0" smtClean="0">
                <a:latin typeface="Avenir Book"/>
                <a:cs typeface="Avenir Book"/>
              </a:rPr>
              <a:t> an </a:t>
            </a:r>
            <a:r>
              <a:rPr lang="fr-FR" dirty="0" err="1" smtClean="0">
                <a:latin typeface="Avenir Book"/>
                <a:cs typeface="Avenir Book"/>
              </a:rPr>
              <a:t>advanced</a:t>
            </a:r>
            <a:r>
              <a:rPr lang="fr-FR" dirty="0" smtClean="0">
                <a:latin typeface="Avenir Book"/>
                <a:cs typeface="Avenir Book"/>
              </a:rPr>
              <a:t> python </a:t>
            </a:r>
            <a:r>
              <a:rPr lang="fr-FR" dirty="0" err="1" smtClean="0">
                <a:latin typeface="Avenir Book"/>
                <a:cs typeface="Avenir Book"/>
              </a:rPr>
              <a:t>framework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developed</a:t>
            </a:r>
            <a:r>
              <a:rPr lang="fr-FR" dirty="0" smtClean="0">
                <a:latin typeface="Avenir Book"/>
                <a:cs typeface="Avenir Book"/>
              </a:rPr>
              <a:t> in collaboration </a:t>
            </a:r>
            <a:r>
              <a:rPr lang="fr-FR" dirty="0" err="1" smtClean="0">
                <a:latin typeface="Avenir Book"/>
                <a:cs typeface="Avenir Book"/>
              </a:rPr>
              <a:t>between</a:t>
            </a:r>
            <a:r>
              <a:rPr lang="fr-FR" dirty="0" smtClean="0">
                <a:latin typeface="Avenir Book"/>
                <a:cs typeface="Avenir Book"/>
              </a:rPr>
              <a:t> CNRM-GAME and IPSL to </a:t>
            </a:r>
            <a:r>
              <a:rPr lang="fr-FR" dirty="0" err="1" smtClean="0">
                <a:latin typeface="Avenir Book"/>
                <a:cs typeface="Avenir Book"/>
              </a:rPr>
              <a:t>provide</a:t>
            </a:r>
            <a:r>
              <a:rPr lang="fr-FR" dirty="0" smtClean="0">
                <a:latin typeface="Avenir Book"/>
                <a:cs typeface="Avenir Book"/>
              </a:rPr>
              <a:t> the french </a:t>
            </a:r>
            <a:r>
              <a:rPr lang="fr-FR" dirty="0" err="1" smtClean="0">
                <a:latin typeface="Avenir Book"/>
                <a:cs typeface="Avenir Book"/>
              </a:rPr>
              <a:t>community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an efficient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gather-share</a:t>
            </a:r>
            <a:r>
              <a:rPr lang="fr-FR" dirty="0" smtClean="0">
                <a:latin typeface="Avenir Book"/>
                <a:cs typeface="Avenir Book"/>
              </a:rPr>
              <a:t> diagnostics and </a:t>
            </a:r>
            <a:r>
              <a:rPr lang="fr-FR" dirty="0" err="1" smtClean="0">
                <a:latin typeface="Avenir Book"/>
                <a:cs typeface="Avenir Book"/>
              </a:rPr>
              <a:t>apply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them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routinely</a:t>
            </a:r>
            <a:r>
              <a:rPr lang="fr-FR" dirty="0" smtClean="0">
                <a:latin typeface="Avenir Book"/>
                <a:cs typeface="Avenir Book"/>
              </a:rPr>
              <a:t> on the </a:t>
            </a:r>
            <a:r>
              <a:rPr lang="fr-FR" dirty="0" err="1" smtClean="0">
                <a:latin typeface="Avenir Book"/>
                <a:cs typeface="Avenir Book"/>
              </a:rPr>
              <a:t>climate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models</a:t>
            </a:r>
            <a:r>
              <a:rPr lang="fr-FR" dirty="0" smtClean="0">
                <a:latin typeface="Avenir Book"/>
                <a:cs typeface="Avenir Book"/>
              </a:rPr>
              <a:t> outputs.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dirty="0">
                <a:latin typeface="Avenir Book"/>
                <a:cs typeface="Avenir Book"/>
              </a:rPr>
              <a:t>S. </a:t>
            </a:r>
            <a:r>
              <a:rPr lang="fr-FR" dirty="0" err="1">
                <a:latin typeface="Avenir Book"/>
                <a:cs typeface="Avenir Book"/>
              </a:rPr>
              <a:t>Sénési</a:t>
            </a:r>
            <a:r>
              <a:rPr lang="fr-FR" dirty="0" smtClean="0">
                <a:latin typeface="Avenir Book"/>
                <a:cs typeface="Avenir Book"/>
              </a:rPr>
              <a:t>, J</a:t>
            </a:r>
            <a:r>
              <a:rPr lang="fr-FR" dirty="0">
                <a:latin typeface="Avenir Book"/>
                <a:cs typeface="Avenir Book"/>
              </a:rPr>
              <a:t>. Servonnat, </a:t>
            </a:r>
            <a:r>
              <a:rPr lang="fr-FR" dirty="0" smtClean="0">
                <a:latin typeface="Avenir Book"/>
                <a:cs typeface="Avenir Book"/>
              </a:rPr>
              <a:t>L</a:t>
            </a:r>
            <a:r>
              <a:rPr lang="fr-FR" dirty="0">
                <a:latin typeface="Avenir Book"/>
                <a:cs typeface="Avenir Book"/>
              </a:rPr>
              <a:t>. Vignon, O. Marti, P. </a:t>
            </a:r>
            <a:r>
              <a:rPr lang="fr-FR" dirty="0" err="1">
                <a:latin typeface="Avenir Book"/>
                <a:cs typeface="Avenir Book"/>
              </a:rPr>
              <a:t>Brockmann</a:t>
            </a:r>
            <a:r>
              <a:rPr lang="fr-FR" dirty="0">
                <a:latin typeface="Avenir Book"/>
                <a:cs typeface="Avenir Book"/>
              </a:rPr>
              <a:t>, S. </a:t>
            </a:r>
            <a:r>
              <a:rPr lang="fr-FR" dirty="0" err="1">
                <a:latin typeface="Avenir Book"/>
                <a:cs typeface="Avenir Book"/>
              </a:rPr>
              <a:t>Denvil</a:t>
            </a:r>
            <a:endParaRPr lang="fr-FR" dirty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Contact: </a:t>
            </a:r>
            <a:r>
              <a:rPr lang="fr-FR" dirty="0" smtClean="0">
                <a:latin typeface="Avenir Book"/>
                <a:cs typeface="Avenir Book"/>
                <a:hlinkClick r:id="rId3"/>
              </a:rPr>
              <a:t>climaf</a:t>
            </a:r>
            <a:r>
              <a:rPr lang="fr-FR" dirty="0">
                <a:latin typeface="Avenir Book"/>
                <a:cs typeface="Avenir Book"/>
                <a:hlinkClick r:id="rId3"/>
              </a:rPr>
              <a:t>@meteo.fr</a:t>
            </a:r>
            <a:endParaRPr lang="fr-FR" dirty="0">
              <a:latin typeface="Avenir Book"/>
              <a:cs typeface="Avenir Book"/>
            </a:endParaRPr>
          </a:p>
          <a:p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</p:txBody>
      </p:sp>
      <p:pic>
        <p:nvPicPr>
          <p:cNvPr id="3" name="Image 2" descr="Logo-CliMAF-compa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26" y="736506"/>
            <a:ext cx="2862766" cy="1283773"/>
          </a:xfrm>
          <a:prstGeom prst="rect">
            <a:avLst/>
          </a:prstGeom>
        </p:spPr>
      </p:pic>
      <p:pic>
        <p:nvPicPr>
          <p:cNvPr id="4" name="Image 3" descr="Logo-Convergen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03" y="6376981"/>
            <a:ext cx="2759909" cy="4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9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7719" y="2240563"/>
            <a:ext cx="7946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Main </a:t>
            </a:r>
            <a:r>
              <a:rPr lang="fr-FR" b="1" dirty="0" err="1" smtClean="0">
                <a:latin typeface="Avenir Book"/>
                <a:cs typeface="Avenir Book"/>
              </a:rPr>
              <a:t>strength</a:t>
            </a:r>
            <a:r>
              <a:rPr lang="fr-FR" b="1" dirty="0" err="1">
                <a:latin typeface="Avenir Book"/>
                <a:cs typeface="Avenir Book"/>
              </a:rPr>
              <a:t>s</a:t>
            </a:r>
            <a:r>
              <a:rPr lang="fr-FR" b="1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Standardised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access</a:t>
            </a:r>
            <a:r>
              <a:rPr lang="fr-FR" dirty="0" smtClean="0">
                <a:latin typeface="Avenir Book"/>
                <a:cs typeface="Avenir Book"/>
              </a:rPr>
              <a:t> the data =&gt; </a:t>
            </a:r>
            <a:r>
              <a:rPr lang="fr-FR" dirty="0" err="1" smtClean="0">
                <a:latin typeface="Avenir Book"/>
                <a:cs typeface="Avenir Book"/>
              </a:rPr>
              <a:t>can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be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adapted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any</a:t>
            </a:r>
            <a:r>
              <a:rPr lang="fr-FR" dirty="0" smtClean="0">
                <a:latin typeface="Avenir Book"/>
                <a:cs typeface="Avenir Book"/>
              </a:rPr>
              <a:t> CF-</a:t>
            </a:r>
            <a:r>
              <a:rPr lang="fr-FR" dirty="0" err="1" smtClean="0">
                <a:latin typeface="Avenir Book"/>
                <a:cs typeface="Avenir Book"/>
              </a:rPr>
              <a:t>compliant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netcdf</a:t>
            </a:r>
            <a:r>
              <a:rPr lang="fr-FR" dirty="0" smtClean="0">
                <a:latin typeface="Avenir Book"/>
                <a:cs typeface="Avenir Book"/>
              </a:rPr>
              <a:t> files =&gt; encourage sharing the diagnostics!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Automatically</a:t>
            </a:r>
            <a:r>
              <a:rPr lang="fr-FR" dirty="0" smtClean="0">
                <a:latin typeface="Avenir Book"/>
                <a:cs typeface="Avenir Book"/>
              </a:rPr>
              <a:t> manage the output in a smart cache (uses the </a:t>
            </a:r>
            <a:r>
              <a:rPr lang="fr-FR" dirty="0" err="1" smtClean="0">
                <a:latin typeface="Avenir Book"/>
                <a:cs typeface="Avenir Book"/>
              </a:rPr>
              <a:t>existing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results</a:t>
            </a:r>
            <a:r>
              <a:rPr lang="fr-FR" dirty="0" smtClean="0">
                <a:latin typeface="Avenir Book"/>
                <a:cs typeface="Avenir Book"/>
              </a:rPr>
              <a:t>) =&gt; </a:t>
            </a:r>
            <a:r>
              <a:rPr lang="fr-FR" dirty="0" err="1" smtClean="0">
                <a:latin typeface="Avenir Book"/>
                <a:cs typeface="Avenir Book"/>
              </a:rPr>
              <a:t>fast</a:t>
            </a:r>
            <a:r>
              <a:rPr lang="fr-FR" dirty="0">
                <a:latin typeface="Avenir Book"/>
                <a:cs typeface="Avenir Book"/>
              </a:rPr>
              <a:t>!</a:t>
            </a:r>
            <a:endParaRPr lang="fr-FR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Simplified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smtClean="0">
                <a:latin typeface="Avenir Book"/>
                <a:cs typeface="Avenir Book"/>
              </a:rPr>
              <a:t>do </a:t>
            </a:r>
            <a:r>
              <a:rPr lang="fr-FR" dirty="0" err="1" smtClean="0">
                <a:latin typeface="Avenir Book"/>
                <a:cs typeface="Avenir Book"/>
              </a:rPr>
              <a:t>those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daily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pretreatments</a:t>
            </a:r>
            <a:r>
              <a:rPr lang="fr-FR" dirty="0" smtClean="0">
                <a:latin typeface="Avenir Book"/>
                <a:cs typeface="Avenir Book"/>
              </a:rPr>
              <a:t> (</a:t>
            </a:r>
            <a:r>
              <a:rPr lang="fr-FR" dirty="0" err="1" smtClean="0">
                <a:latin typeface="Avenir Book"/>
                <a:cs typeface="Avenir Book"/>
              </a:rPr>
              <a:t>averaging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period</a:t>
            </a:r>
            <a:r>
              <a:rPr lang="fr-FR" dirty="0" smtClean="0">
                <a:latin typeface="Avenir Book"/>
                <a:cs typeface="Avenir Book"/>
              </a:rPr>
              <a:t>/</a:t>
            </a:r>
            <a:r>
              <a:rPr lang="fr-FR" dirty="0" err="1" smtClean="0">
                <a:latin typeface="Avenir Book"/>
                <a:cs typeface="Avenir Book"/>
              </a:rPr>
              <a:t>geographical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domain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selection</a:t>
            </a:r>
            <a:r>
              <a:rPr lang="fr-FR" dirty="0" smtClean="0">
                <a:latin typeface="Avenir Book"/>
                <a:cs typeface="Avenir Book"/>
              </a:rPr>
              <a:t>, …</a:t>
            </a:r>
            <a:r>
              <a:rPr lang="fr-FR" dirty="0" smtClean="0">
                <a:latin typeface="Avenir Book"/>
                <a:cs typeface="Avenir Book"/>
              </a:rPr>
              <a:t>) </a:t>
            </a:r>
            <a:r>
              <a:rPr lang="fr-FR" dirty="0" err="1" smtClean="0">
                <a:latin typeface="Avenir Book"/>
                <a:cs typeface="Avenir Book"/>
              </a:rPr>
              <a:t>based</a:t>
            </a:r>
            <a:r>
              <a:rPr lang="fr-FR" dirty="0" smtClean="0">
                <a:latin typeface="Avenir Book"/>
                <a:cs typeface="Avenir Book"/>
              </a:rPr>
              <a:t> on CDO</a:t>
            </a:r>
            <a:endParaRPr lang="fr-FR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Easy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to do plots (</a:t>
            </a:r>
            <a:r>
              <a:rPr lang="fr-FR" dirty="0" err="1" smtClean="0">
                <a:latin typeface="Avenir Book"/>
                <a:cs typeface="Avenir Book"/>
              </a:rPr>
              <a:t>using</a:t>
            </a:r>
            <a:r>
              <a:rPr lang="fr-FR" dirty="0" smtClean="0">
                <a:latin typeface="Avenir Book"/>
                <a:cs typeface="Avenir Book"/>
              </a:rPr>
              <a:t> an NCL script) and put </a:t>
            </a:r>
            <a:r>
              <a:rPr lang="fr-FR" dirty="0" err="1" smtClean="0">
                <a:latin typeface="Avenir Book"/>
                <a:cs typeface="Avenir Book"/>
              </a:rPr>
              <a:t>them</a:t>
            </a:r>
            <a:r>
              <a:rPr lang="fr-FR" dirty="0" smtClean="0">
                <a:latin typeface="Avenir Book"/>
                <a:cs typeface="Avenir Book"/>
              </a:rPr>
              <a:t> in an html page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Easy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plug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own</a:t>
            </a:r>
            <a:r>
              <a:rPr lang="fr-FR" dirty="0" smtClean="0">
                <a:latin typeface="Avenir Book"/>
                <a:cs typeface="Avenir Book"/>
              </a:rPr>
              <a:t> script of diagnostic</a:t>
            </a:r>
          </a:p>
          <a:p>
            <a:pPr marL="285750" indent="-285750">
              <a:buFontTx/>
              <a:buChar char="-"/>
            </a:pPr>
            <a:endParaRPr lang="fr-FR" dirty="0">
              <a:latin typeface="Avenir Book"/>
              <a:cs typeface="Avenir Book"/>
            </a:endParaRPr>
          </a:p>
          <a:p>
            <a:r>
              <a:rPr lang="fr-FR" b="1" dirty="0" smtClean="0">
                <a:latin typeface="Avenir Book"/>
                <a:cs typeface="Avenir Book"/>
              </a:rPr>
              <a:t>Main </a:t>
            </a:r>
            <a:r>
              <a:rPr lang="fr-FR" b="1" dirty="0" err="1" smtClean="0">
                <a:latin typeface="Avenir Book"/>
                <a:cs typeface="Avenir Book"/>
              </a:rPr>
              <a:t>weaknesses</a:t>
            </a:r>
            <a:r>
              <a:rPr lang="fr-FR" b="1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it’s</a:t>
            </a:r>
            <a:r>
              <a:rPr lang="fr-FR" dirty="0" smtClean="0">
                <a:latin typeface="Avenir Book"/>
                <a:cs typeface="Avenir Book"/>
              </a:rPr>
              <a:t> not </a:t>
            </a:r>
            <a:r>
              <a:rPr lang="fr-FR" dirty="0" err="1" smtClean="0">
                <a:latin typeface="Avenir Book"/>
                <a:cs typeface="Avenir Book"/>
              </a:rPr>
              <a:t>magic</a:t>
            </a:r>
            <a:r>
              <a:rPr lang="fr-FR" dirty="0" smtClean="0">
                <a:latin typeface="Avenir Book"/>
                <a:cs typeface="Avenir Book"/>
              </a:rPr>
              <a:t>! You </a:t>
            </a:r>
            <a:r>
              <a:rPr lang="fr-FR" dirty="0" err="1" smtClean="0">
                <a:latin typeface="Avenir Book"/>
                <a:cs typeface="Avenir Book"/>
              </a:rPr>
              <a:t>will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get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errors</a:t>
            </a:r>
            <a:r>
              <a:rPr lang="fr-FR" dirty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some</a:t>
            </a:r>
            <a:r>
              <a:rPr lang="fr-FR" dirty="0" smtClean="0">
                <a:latin typeface="Avenir Book"/>
                <a:cs typeface="Avenir Book"/>
              </a:rPr>
              <a:t> point (</a:t>
            </a:r>
            <a:r>
              <a:rPr lang="fr-FR" dirty="0" err="1" smtClean="0">
                <a:latin typeface="Avenir Book"/>
                <a:cs typeface="Avenir Book"/>
              </a:rPr>
              <a:t>sorry</a:t>
            </a:r>
            <a:r>
              <a:rPr lang="fr-FR" dirty="0" smtClean="0">
                <a:latin typeface="Avenir Book"/>
                <a:cs typeface="Avenir Book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Potentially</a:t>
            </a:r>
            <a:r>
              <a:rPr lang="fr-FR" dirty="0" smtClean="0">
                <a:latin typeface="Avenir Book"/>
                <a:cs typeface="Avenir Book"/>
              </a:rPr>
              <a:t> slows down </a:t>
            </a:r>
            <a:r>
              <a:rPr lang="fr-FR" dirty="0" err="1" smtClean="0">
                <a:latin typeface="Avenir Book"/>
                <a:cs typeface="Avenir Book"/>
              </a:rPr>
              <a:t>when</a:t>
            </a:r>
            <a:r>
              <a:rPr lang="fr-FR" dirty="0" smtClean="0">
                <a:latin typeface="Avenir Book"/>
                <a:cs typeface="Avenir Book"/>
              </a:rPr>
              <a:t> the cache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loaded</a:t>
            </a:r>
            <a:r>
              <a:rPr lang="fr-FR" dirty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results</a:t>
            </a:r>
            <a:endParaRPr lang="fr-FR" dirty="0">
              <a:latin typeface="Avenir Book"/>
              <a:cs typeface="Avenir Book"/>
            </a:endParaRPr>
          </a:p>
        </p:txBody>
      </p:sp>
      <p:pic>
        <p:nvPicPr>
          <p:cNvPr id="4" name="Image 3" descr="Logo-Conver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03" y="6376981"/>
            <a:ext cx="2759909" cy="411231"/>
          </a:xfrm>
          <a:prstGeom prst="rect">
            <a:avLst/>
          </a:prstGeom>
        </p:spPr>
      </p:pic>
      <p:pic>
        <p:nvPicPr>
          <p:cNvPr id="5" name="Image 4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26" y="736506"/>
            <a:ext cx="2862766" cy="1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1582200"/>
            <a:ext cx="8794562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Copy the sources in a </a:t>
            </a:r>
            <a:r>
              <a:rPr lang="fr-FR" sz="1600" dirty="0" err="1" smtClean="0">
                <a:latin typeface="Avenir Book"/>
                <a:cs typeface="Avenir Book"/>
              </a:rPr>
              <a:t>working</a:t>
            </a:r>
            <a:r>
              <a:rPr lang="fr-FR" sz="1600" dirty="0" smtClean="0">
                <a:latin typeface="Avenir Book"/>
                <a:cs typeface="Avenir Book"/>
              </a:rPr>
              <a:t> directory:</a:t>
            </a: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my_working_directory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 err="1" smtClean="0">
                <a:latin typeface="Courier"/>
                <a:cs typeface="Courier"/>
              </a:rPr>
              <a:t>mkdir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-p C-ESM-</a:t>
            </a:r>
            <a:r>
              <a:rPr lang="fr-FR" sz="1400" dirty="0" smtClean="0">
                <a:latin typeface="Courier"/>
                <a:cs typeface="Courier"/>
              </a:rPr>
              <a:t>EP ; cd C-ESM-EP</a:t>
            </a:r>
            <a:endParaRPr lang="fr-FR" sz="1400" dirty="0">
              <a:latin typeface="Courier"/>
              <a:cs typeface="Courier"/>
            </a:endParaRPr>
          </a:p>
          <a:p>
            <a:pPr marL="457200" lvl="2"/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–r $</a:t>
            </a:r>
            <a:r>
              <a:rPr lang="fr-FR" sz="1400" dirty="0">
                <a:latin typeface="Courier"/>
                <a:cs typeface="Courier"/>
              </a:rPr>
              <a:t>{sources</a:t>
            </a:r>
            <a:r>
              <a:rPr lang="fr-FR" sz="1400" dirty="0" smtClean="0">
                <a:latin typeface="Courier"/>
                <a:cs typeface="Courier"/>
              </a:rPr>
              <a:t>}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. ; </a:t>
            </a:r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–r </a:t>
            </a:r>
            <a:r>
              <a:rPr lang="fr-FR" sz="1400" dirty="0" err="1" smtClean="0">
                <a:latin typeface="Courier"/>
                <a:cs typeface="Courier"/>
              </a:rPr>
              <a:t>src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work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work</a:t>
            </a:r>
            <a:endParaRPr lang="fr-FR" sz="14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Setup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pPr lvl="1"/>
            <a:r>
              <a:rPr lang="fr-FR" sz="1400" dirty="0" err="1">
                <a:latin typeface="Courier"/>
                <a:cs typeface="Courier"/>
              </a:rPr>
              <a:t>c</a:t>
            </a:r>
            <a:r>
              <a:rPr lang="fr-FR" sz="1400" dirty="0" err="1" smtClean="0">
                <a:latin typeface="Courier"/>
                <a:cs typeface="Courier"/>
              </a:rPr>
              <a:t>p</a:t>
            </a:r>
            <a:r>
              <a:rPr lang="fr-FR" sz="1400" dirty="0" smtClean="0">
                <a:latin typeface="Courier"/>
                <a:cs typeface="Courier"/>
              </a:rPr>
              <a:t> -r </a:t>
            </a:r>
            <a:r>
              <a:rPr lang="fr-FR" sz="1400" dirty="0" err="1" smtClean="0">
                <a:latin typeface="Courier"/>
                <a:cs typeface="Courier"/>
              </a:rPr>
              <a:t>comparison_example</a:t>
            </a:r>
            <a:r>
              <a:rPr lang="fr-FR" sz="1400" dirty="0" smtClean="0">
                <a:latin typeface="Courier"/>
                <a:cs typeface="Courier"/>
              </a:rPr>
              <a:t>/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Enter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>
                <a:latin typeface="Avenir Book"/>
                <a:cs typeface="Avenir Book"/>
              </a:rPr>
              <a:t>:</a:t>
            </a:r>
            <a:endParaRPr lang="fr-FR" sz="1600" dirty="0" smtClean="0">
              <a:latin typeface="Avenir Book"/>
              <a:cs typeface="Avenir Book"/>
            </a:endParaRPr>
          </a:p>
          <a:p>
            <a:pPr lvl="1"/>
            <a:r>
              <a:rPr lang="fr-FR" sz="1400" dirty="0">
                <a:latin typeface="Courier"/>
                <a:cs typeface="Courier"/>
              </a:rPr>
              <a:t>v</a:t>
            </a:r>
            <a:r>
              <a:rPr lang="fr-FR" sz="1400" dirty="0" smtClean="0">
                <a:latin typeface="Courier"/>
                <a:cs typeface="Courier"/>
              </a:rPr>
              <a:t>i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datasets_setup.py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Run all the components </a:t>
            </a:r>
            <a:r>
              <a:rPr lang="fr-FR" sz="1600" dirty="0" err="1" smtClean="0">
                <a:latin typeface="Avenir Book"/>
                <a:cs typeface="Avenir Book"/>
              </a:rPr>
              <a:t>together</a:t>
            </a:r>
            <a:r>
              <a:rPr lang="fr-FR" sz="1600" dirty="0" smtClean="0">
                <a:latin typeface="Avenir Book"/>
                <a:cs typeface="Avenir Book"/>
              </a:rPr>
              <a:t> or </a:t>
            </a:r>
            <a:r>
              <a:rPr lang="fr-FR" sz="1600" dirty="0" err="1" smtClean="0">
                <a:latin typeface="Avenir Book"/>
                <a:cs typeface="Avenir Book"/>
              </a:rPr>
              <a:t>just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subset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 smtClean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my_comparison</a:t>
            </a:r>
            <a:r>
              <a:rPr lang="fr-FR" sz="1400" dirty="0">
                <a:latin typeface="Courier"/>
                <a:cs typeface="Courier"/>
              </a:rPr>
              <a:t> [</a:t>
            </a:r>
            <a:r>
              <a:rPr lang="fr-FR" sz="1400" dirty="0" err="1" smtClean="0">
                <a:latin typeface="Courier"/>
                <a:cs typeface="Courier"/>
              </a:rPr>
              <a:t>Atmosphere_Surface,</a:t>
            </a:r>
            <a:r>
              <a:rPr lang="fr-FR" sz="1400" dirty="0" err="1">
                <a:latin typeface="Courier"/>
                <a:cs typeface="Courier"/>
              </a:rPr>
              <a:t>ENSO</a:t>
            </a:r>
            <a:r>
              <a:rPr lang="fr-FR" sz="1400" dirty="0">
                <a:latin typeface="Courier"/>
                <a:cs typeface="Courier"/>
              </a:rPr>
              <a:t>]</a:t>
            </a: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results</a:t>
            </a:r>
            <a:r>
              <a:rPr lang="fr-FR" sz="1600" dirty="0" smtClean="0">
                <a:latin typeface="Avenir Book"/>
                <a:cs typeface="Avenir Book"/>
              </a:rPr>
              <a:t> on the URL </a:t>
            </a:r>
            <a:r>
              <a:rPr lang="fr-FR" sz="1600" dirty="0" err="1" smtClean="0">
                <a:latin typeface="Avenir Book"/>
                <a:cs typeface="Avenir Book"/>
              </a:rPr>
              <a:t>returned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	</a:t>
            </a:r>
            <a:endParaRPr lang="fr-FR" sz="1400" dirty="0" smtClean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The quick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way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use the C-ESM-EP 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Ciclad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373" y="1883494"/>
            <a:ext cx="8180915" cy="91696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99373" y="3220677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99373" y="3937875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Capture d’écran 2017-02-02 à 19.07.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49"/>
          <a:stretch/>
        </p:blipFill>
        <p:spPr>
          <a:xfrm>
            <a:off x="0" y="5496802"/>
            <a:ext cx="9144000" cy="9808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99373" y="4642038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03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10186" y="1564177"/>
            <a:ext cx="7069774" cy="523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Avenir Book"/>
                <a:cs typeface="Avenir Book"/>
              </a:rPr>
              <a:t>Definition</a:t>
            </a:r>
            <a:r>
              <a:rPr lang="fr-FR" dirty="0" smtClean="0">
                <a:latin typeface="Avenir Book"/>
                <a:cs typeface="Avenir Book"/>
              </a:rPr>
              <a:t> of a CMIP5 </a:t>
            </a:r>
            <a:r>
              <a:rPr lang="fr-FR" dirty="0" err="1" smtClean="0">
                <a:latin typeface="Avenir Book"/>
                <a:cs typeface="Avenir Book"/>
              </a:rPr>
              <a:t>dataset</a:t>
            </a:r>
            <a:r>
              <a:rPr lang="fr-FR" dirty="0" smtClean="0">
                <a:latin typeface="Avenir Book"/>
                <a:cs typeface="Avenir Book"/>
              </a:rPr>
              <a:t> and an IPSLCM6 simulation (SE):</a:t>
            </a:r>
          </a:p>
          <a:p>
            <a:endParaRPr lang="fr-FR" sz="1400" dirty="0">
              <a:latin typeface="Avenir Book"/>
              <a:cs typeface="Avenir Book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models </a:t>
            </a:r>
            <a:r>
              <a:rPr lang="en-US" sz="1400" dirty="0">
                <a:latin typeface="Courier"/>
                <a:cs typeface="Courier"/>
              </a:rPr>
              <a:t>= [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 smtClean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project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’CMIP5’,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model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’IPSL-CM5A-LR'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</a:t>
            </a:r>
            <a:r>
              <a:rPr lang="en-US" sz="1400" dirty="0">
                <a:latin typeface="Courier"/>
                <a:cs typeface="Courier"/>
              </a:rPr>
              <a:t>		</a:t>
            </a:r>
            <a:r>
              <a:rPr lang="en-US" sz="1400" dirty="0" smtClean="0">
                <a:latin typeface="Courier"/>
                <a:cs typeface="Courier"/>
              </a:rPr>
              <a:t>experiment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’historical'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simulation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’r1i1p1’,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	frequency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’monthly'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period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smtClean="0">
                <a:latin typeface="Courier"/>
                <a:cs typeface="Courier"/>
              </a:rPr>
              <a:t>’1980-2005'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</a:t>
            </a:r>
            <a:r>
              <a:rPr lang="en-US" sz="1400" dirty="0" smtClean="0">
                <a:latin typeface="Courier"/>
                <a:cs typeface="Courier"/>
              </a:rPr>
              <a:t>),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</a:t>
            </a:r>
            <a:r>
              <a:rPr lang="en-US" sz="1400" dirty="0" err="1" smtClean="0">
                <a:latin typeface="Courier"/>
                <a:cs typeface="Courier"/>
              </a:rPr>
              <a:t>dict</a:t>
            </a:r>
            <a:r>
              <a:rPr lang="en-US" sz="1400" dirty="0" smtClean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	project </a:t>
            </a:r>
            <a:r>
              <a:rPr lang="en-US" sz="1400" dirty="0">
                <a:latin typeface="Courier"/>
                <a:cs typeface="Courier"/>
              </a:rPr>
              <a:t>= '</a:t>
            </a:r>
            <a:r>
              <a:rPr lang="en-US" sz="1400" dirty="0" smtClean="0">
                <a:latin typeface="Courier"/>
                <a:cs typeface="Courier"/>
              </a:rPr>
              <a:t>IGCM_OUT’,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	root </a:t>
            </a:r>
            <a:r>
              <a:rPr lang="en-US" sz="1400" dirty="0">
                <a:latin typeface="Courier"/>
                <a:cs typeface="Courier"/>
              </a:rPr>
              <a:t>= '/ccc/store/cont003/</a:t>
            </a:r>
            <a:r>
              <a:rPr lang="en-US" sz="1400" dirty="0" err="1">
                <a:latin typeface="Courier"/>
                <a:cs typeface="Courier"/>
              </a:rPr>
              <a:t>thredds</a:t>
            </a:r>
            <a:r>
              <a:rPr lang="en-US" sz="1400" dirty="0">
                <a:latin typeface="Courier"/>
                <a:cs typeface="Courier"/>
              </a:rPr>
              <a:t>',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login </a:t>
            </a:r>
            <a:r>
              <a:rPr lang="en-US" sz="1400" dirty="0">
                <a:latin typeface="Courier"/>
                <a:cs typeface="Courier"/>
              </a:rPr>
              <a:t>= 'p86caub',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model </a:t>
            </a:r>
            <a:r>
              <a:rPr lang="en-US" sz="1400" dirty="0">
                <a:latin typeface="Courier"/>
                <a:cs typeface="Courier"/>
              </a:rPr>
              <a:t>= 'IPSLCM6',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simulation </a:t>
            </a:r>
            <a:r>
              <a:rPr lang="en-US" sz="1400" dirty="0">
                <a:latin typeface="Courier"/>
                <a:cs typeface="Courier"/>
              </a:rPr>
              <a:t>= 'CM605-LR-pdCtrl01',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frequency </a:t>
            </a:r>
            <a:r>
              <a:rPr lang="en-US" sz="1400" dirty="0">
                <a:latin typeface="Courier"/>
                <a:cs typeface="Courier"/>
              </a:rPr>
              <a:t>= 'seasonal',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		</a:t>
            </a:r>
            <a:r>
              <a:rPr lang="en-US" sz="1400" dirty="0" err="1" smtClean="0">
                <a:latin typeface="Courier"/>
                <a:cs typeface="Courier"/>
              </a:rPr>
              <a:t>clim_period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'2020_2029'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    )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]</a:t>
            </a: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More </a:t>
            </a:r>
            <a:r>
              <a:rPr lang="fr-FR" dirty="0" err="1" smtClean="0">
                <a:latin typeface="Avenir Book"/>
                <a:cs typeface="Avenir Book"/>
              </a:rPr>
              <a:t>details</a:t>
            </a:r>
            <a:r>
              <a:rPr lang="fr-FR" dirty="0" smtClean="0">
                <a:latin typeface="Avenir Book"/>
                <a:cs typeface="Avenir Book"/>
              </a:rPr>
              <a:t> on the data </a:t>
            </a:r>
            <a:r>
              <a:rPr lang="fr-FR" dirty="0" err="1" smtClean="0">
                <a:latin typeface="Avenir Book"/>
                <a:cs typeface="Avenir Book"/>
              </a:rPr>
              <a:t>access</a:t>
            </a:r>
            <a:r>
              <a:rPr lang="fr-FR" dirty="0" smtClean="0">
                <a:latin typeface="Avenir Book"/>
                <a:cs typeface="Avenir Book"/>
              </a:rPr>
              <a:t> in the </a:t>
            </a:r>
            <a:r>
              <a:rPr lang="fr-FR" dirty="0" err="1" smtClean="0">
                <a:latin typeface="Avenir Book"/>
                <a:cs typeface="Avenir Book"/>
              </a:rPr>
              <a:t>demo</a:t>
            </a:r>
            <a:r>
              <a:rPr lang="fr-FR" dirty="0" smtClean="0">
                <a:latin typeface="Avenir Book"/>
                <a:cs typeface="Avenir Book"/>
              </a:rPr>
              <a:t>/</a:t>
            </a:r>
            <a:r>
              <a:rPr lang="fr-FR" dirty="0" err="1" smtClean="0">
                <a:latin typeface="Avenir Book"/>
                <a:cs typeface="Avenir Book"/>
              </a:rPr>
              <a:t>practicals</a:t>
            </a:r>
            <a:r>
              <a:rPr lang="fr-FR" dirty="0" smtClean="0">
                <a:latin typeface="Avenir Book"/>
                <a:cs typeface="Avenir Book"/>
              </a:rPr>
              <a:t>.</a:t>
            </a:r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27865" y="382502"/>
            <a:ext cx="7230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‘CMIP5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’ and ‘IGCM_OUT’ data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access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of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a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CMIP5 and IGCM_OUT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dataset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definition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5" name="Image 14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0186" y="1991329"/>
            <a:ext cx="6784653" cy="4358680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48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09466" y="2493496"/>
            <a:ext cx="763644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b="1" dirty="0" smtClean="0">
                <a:latin typeface="Avenir Book"/>
                <a:cs typeface="Avenir Book"/>
              </a:rPr>
              <a:t>An </a:t>
            </a:r>
            <a:r>
              <a:rPr lang="fr-FR" b="1" dirty="0" err="1" smtClean="0">
                <a:latin typeface="Avenir Book"/>
                <a:cs typeface="Avenir Book"/>
              </a:rPr>
              <a:t>easy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>
                <a:latin typeface="Avenir Book"/>
                <a:cs typeface="Avenir Book"/>
              </a:rPr>
              <a:t>and flexible </a:t>
            </a:r>
            <a:r>
              <a:rPr lang="fr-FR" b="1" dirty="0" err="1" smtClean="0">
                <a:latin typeface="Avenir Book"/>
                <a:cs typeface="Avenir Book"/>
              </a:rPr>
              <a:t>working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space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within</a:t>
            </a:r>
            <a:r>
              <a:rPr lang="fr-FR" b="1" dirty="0" smtClean="0">
                <a:latin typeface="Avenir Book"/>
                <a:cs typeface="Avenir Book"/>
              </a:rPr>
              <a:t> the C-ESM-EP </a:t>
            </a:r>
            <a:r>
              <a:rPr lang="fr-FR" dirty="0" smtClean="0">
                <a:latin typeface="Avenir Book"/>
                <a:cs typeface="Avenir Book"/>
              </a:rPr>
              <a:t>to </a:t>
            </a:r>
            <a:r>
              <a:rPr lang="fr-FR" dirty="0" err="1">
                <a:latin typeface="Avenir Book"/>
                <a:cs typeface="Avenir Book"/>
              </a:rPr>
              <a:t>produce</a:t>
            </a:r>
            <a:r>
              <a:rPr lang="fr-FR" dirty="0">
                <a:latin typeface="Avenir Book"/>
                <a:cs typeface="Avenir Book"/>
              </a:rPr>
              <a:t> an html </a:t>
            </a:r>
            <a:r>
              <a:rPr lang="fr-FR" dirty="0" smtClean="0">
                <a:latin typeface="Avenir Book"/>
                <a:cs typeface="Avenir Book"/>
              </a:rPr>
              <a:t>page </a:t>
            </a:r>
            <a:r>
              <a:rPr lang="fr-FR" dirty="0" err="1" smtClean="0">
                <a:latin typeface="Avenir Book"/>
                <a:cs typeface="Avenir Book"/>
              </a:rPr>
              <a:t>showing</a:t>
            </a:r>
            <a:r>
              <a:rPr lang="fr-FR" dirty="0" smtClean="0">
                <a:latin typeface="Avenir Book"/>
                <a:cs typeface="Avenir Book"/>
              </a:rPr>
              <a:t> climatologies and </a:t>
            </a:r>
            <a:r>
              <a:rPr lang="fr-FR" dirty="0" err="1" smtClean="0">
                <a:latin typeface="Avenir Book"/>
                <a:cs typeface="Avenir Book"/>
              </a:rPr>
              <a:t>difference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maps</a:t>
            </a:r>
            <a:r>
              <a:rPr lang="fr-FR" dirty="0" smtClean="0">
                <a:latin typeface="Avenir Book"/>
                <a:cs typeface="Avenir Book"/>
              </a:rPr>
              <a:t> (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 </a:t>
            </a:r>
            <a:r>
              <a:rPr lang="fr-FR" dirty="0" err="1" smtClean="0">
                <a:latin typeface="Avenir Book"/>
                <a:cs typeface="Avenir Book"/>
              </a:rPr>
              <a:t>reference</a:t>
            </a:r>
            <a:r>
              <a:rPr lang="fr-FR" dirty="0" smtClean="0">
                <a:latin typeface="Avenir Book"/>
                <a:cs typeface="Avenir Book"/>
              </a:rPr>
              <a:t>) on a set of </a:t>
            </a:r>
            <a:r>
              <a:rPr lang="fr-FR" dirty="0" err="1" smtClean="0">
                <a:latin typeface="Avenir Book"/>
                <a:cs typeface="Avenir Book"/>
              </a:rPr>
              <a:t>datasets</a:t>
            </a:r>
            <a:r>
              <a:rPr lang="fr-FR" dirty="0" smtClean="0">
                <a:latin typeface="Avenir Book"/>
                <a:cs typeface="Avenir Book"/>
              </a:rPr>
              <a:t> (simulations, </a:t>
            </a:r>
            <a:r>
              <a:rPr lang="fr-FR" dirty="0" err="1" smtClean="0">
                <a:latin typeface="Avenir Book"/>
                <a:cs typeface="Avenir Book"/>
              </a:rPr>
              <a:t>models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different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periods</a:t>
            </a:r>
            <a:r>
              <a:rPr lang="fr-FR" dirty="0" smtClean="0">
                <a:latin typeface="Avenir Book"/>
                <a:cs typeface="Avenir Book"/>
              </a:rPr>
              <a:t>…)</a:t>
            </a:r>
          </a:p>
          <a:p>
            <a:endParaRPr lang="fr-FR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latin typeface="Avenir Book"/>
                <a:cs typeface="Avenir Book"/>
              </a:rPr>
              <a:t>provide</a:t>
            </a:r>
            <a:r>
              <a:rPr lang="fr-FR" dirty="0" smtClean="0">
                <a:latin typeface="Avenir Book"/>
                <a:cs typeface="Avenir Book"/>
              </a:rPr>
              <a:t> the user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 set of </a:t>
            </a:r>
            <a:r>
              <a:rPr lang="fr-FR" dirty="0" err="1" smtClean="0">
                <a:latin typeface="Avenir Book"/>
                <a:cs typeface="Avenir Book"/>
              </a:rPr>
              <a:t>predefined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features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assess</a:t>
            </a:r>
            <a:r>
              <a:rPr lang="fr-FR" dirty="0" smtClean="0">
                <a:latin typeface="Avenir Book"/>
                <a:cs typeface="Avenir Book"/>
              </a:rPr>
              <a:t> a variable (</a:t>
            </a:r>
            <a:r>
              <a:rPr lang="fr-FR" dirty="0" err="1" smtClean="0">
                <a:latin typeface="Avenir Book"/>
                <a:cs typeface="Avenir Book"/>
              </a:rPr>
              <a:t>plotting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parameters</a:t>
            </a:r>
            <a:r>
              <a:rPr lang="fr-FR" dirty="0" smtClean="0">
                <a:latin typeface="Avenir Book"/>
                <a:cs typeface="Avenir Book"/>
              </a:rPr>
              <a:t>, default </a:t>
            </a:r>
            <a:r>
              <a:rPr lang="fr-FR" dirty="0" err="1" smtClean="0">
                <a:latin typeface="Avenir Book"/>
                <a:cs typeface="Avenir Book"/>
              </a:rPr>
              <a:t>observational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reference</a:t>
            </a:r>
            <a:r>
              <a:rPr lang="fr-FR" dirty="0" smtClean="0">
                <a:latin typeface="Avenir Book"/>
                <a:cs typeface="Avenir Book"/>
              </a:rPr>
              <a:t>) </a:t>
            </a:r>
            <a:r>
              <a:rPr lang="fr-FR" dirty="0" err="1" smtClean="0">
                <a:latin typeface="Avenir Book"/>
                <a:cs typeface="Avenir Book"/>
              </a:rPr>
              <a:t>while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keeping</a:t>
            </a:r>
            <a:r>
              <a:rPr lang="fr-FR" dirty="0" smtClean="0">
                <a:latin typeface="Avenir Book"/>
                <a:cs typeface="Avenir Book"/>
              </a:rPr>
              <a:t> control on the diagnostics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only</a:t>
            </a:r>
            <a:r>
              <a:rPr lang="fr-FR" dirty="0" smtClean="0">
                <a:latin typeface="Avenir Book"/>
                <a:cs typeface="Avenir Book"/>
              </a:rPr>
              <a:t> one </a:t>
            </a:r>
            <a:r>
              <a:rPr lang="fr-FR" dirty="0" err="1" smtClean="0">
                <a:latin typeface="Avenir Book"/>
                <a:cs typeface="Avenir Book"/>
              </a:rPr>
              <a:t>parameter</a:t>
            </a:r>
            <a:r>
              <a:rPr lang="fr-FR" dirty="0" smtClean="0">
                <a:latin typeface="Avenir Book"/>
                <a:cs typeface="Avenir Book"/>
              </a:rPr>
              <a:t> file.</a:t>
            </a:r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Atlas Explorer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Definition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5496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7-01-24 à 19.3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2" y="1402112"/>
            <a:ext cx="8581814" cy="382165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99833" y="1991381"/>
            <a:ext cx="2814092" cy="369332"/>
          </a:xfrm>
          <a:prstGeom prst="rect">
            <a:avLst/>
          </a:prstGeom>
          <a:solidFill>
            <a:schemeClr val="tx2">
              <a:lumMod val="7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Simulations – </a:t>
            </a:r>
            <a:r>
              <a:rPr lang="fr-FR" dirty="0" err="1" smtClean="0">
                <a:solidFill>
                  <a:srgbClr val="FFFFFF"/>
                </a:solidFill>
              </a:rPr>
              <a:t>datasets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Flèche vers la droite 6"/>
          <p:cNvSpPr/>
          <p:nvPr/>
        </p:nvSpPr>
        <p:spPr>
          <a:xfrm>
            <a:off x="3939732" y="2020242"/>
            <a:ext cx="634975" cy="321752"/>
          </a:xfrm>
          <a:prstGeom prst="rightArrow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021936" y="3057954"/>
            <a:ext cx="4716755" cy="369332"/>
          </a:xfrm>
          <a:prstGeom prst="rect">
            <a:avLst/>
          </a:prstGeom>
          <a:solidFill>
            <a:schemeClr val="tx2">
              <a:lumMod val="7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Variables (</a:t>
            </a:r>
            <a:r>
              <a:rPr lang="fr-FR" dirty="0" err="1" smtClean="0">
                <a:solidFill>
                  <a:srgbClr val="FFFFFF"/>
                </a:solidFill>
              </a:rPr>
              <a:t>seasons</a:t>
            </a:r>
            <a:r>
              <a:rPr lang="fr-FR" dirty="0" smtClean="0">
                <a:solidFill>
                  <a:srgbClr val="FFFFFF"/>
                </a:solidFill>
              </a:rPr>
              <a:t>, projections, </a:t>
            </a:r>
            <a:r>
              <a:rPr lang="fr-FR" dirty="0" err="1" smtClean="0">
                <a:solidFill>
                  <a:srgbClr val="FFFFFF"/>
                </a:solidFill>
              </a:rPr>
              <a:t>domains</a:t>
            </a:r>
            <a:r>
              <a:rPr lang="fr-FR" dirty="0" smtClean="0">
                <a:solidFill>
                  <a:srgbClr val="FFFFFF"/>
                </a:solidFill>
              </a:rPr>
              <a:t>…) 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Flèche vers la droite 8"/>
          <p:cNvSpPr/>
          <p:nvPr/>
        </p:nvSpPr>
        <p:spPr>
          <a:xfrm rot="5400000">
            <a:off x="18954" y="5686997"/>
            <a:ext cx="634975" cy="321752"/>
          </a:xfrm>
          <a:prstGeom prst="rightArrow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99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28266</TotalTime>
  <Words>815</Words>
  <Application>Microsoft Macintosh PowerPoint</Application>
  <PresentationFormat>Présentation à l'écran (4:3)</PresentationFormat>
  <Paragraphs>129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Laboratoire des Sciences du Climat et de l'Environnement - CEA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Servonnat</dc:creator>
  <cp:lastModifiedBy>Jérôme Servonnat</cp:lastModifiedBy>
  <cp:revision>197</cp:revision>
  <dcterms:created xsi:type="dcterms:W3CDTF">2017-01-16T10:19:40Z</dcterms:created>
  <dcterms:modified xsi:type="dcterms:W3CDTF">2017-05-16T10:32:40Z</dcterms:modified>
</cp:coreProperties>
</file>